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397" r:id="rId2"/>
    <p:sldId id="463" r:id="rId3"/>
    <p:sldId id="462" r:id="rId4"/>
    <p:sldId id="467" r:id="rId5"/>
    <p:sldId id="464" r:id="rId6"/>
    <p:sldId id="476" r:id="rId7"/>
    <p:sldId id="473" r:id="rId8"/>
    <p:sldId id="474" r:id="rId9"/>
    <p:sldId id="475" r:id="rId10"/>
    <p:sldId id="46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4025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1225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68425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5625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94602" autoAdjust="0"/>
  </p:normalViewPr>
  <p:slideViewPr>
    <p:cSldViewPr>
      <p:cViewPr>
        <p:scale>
          <a:sx n="95" d="100"/>
          <a:sy n="95" d="100"/>
        </p:scale>
        <p:origin x="37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693EB1-DDEC-7048-8B7D-52602FD78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69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charset="-128"/>
        <a:cs typeface="ＭＳ Ｐゴシック" charset="-128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5397" algn="l" defTabSz="457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75" algn="l" defTabSz="457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55" algn="l" defTabSz="457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35" algn="l" defTabSz="457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5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62200" y="1371600"/>
            <a:ext cx="5181600" cy="838200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286000"/>
            <a:ext cx="5181600" cy="2590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4" name="Picture 3" descr="MBDH_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781"/>
            <a:ext cx="9144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7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2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descr="MBDH_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781"/>
            <a:ext cx="9144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0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0" indent="0">
              <a:buNone/>
              <a:defRPr sz="1800"/>
            </a:lvl2pPr>
            <a:lvl3pPr marL="914160" indent="0">
              <a:buNone/>
              <a:defRPr sz="1600"/>
            </a:lvl3pPr>
            <a:lvl4pPr marL="1371238" indent="0">
              <a:buNone/>
              <a:defRPr sz="1400"/>
            </a:lvl4pPr>
            <a:lvl5pPr marL="1828316" indent="0">
              <a:buNone/>
              <a:defRPr sz="1400"/>
            </a:lvl5pPr>
            <a:lvl6pPr marL="2285397" indent="0">
              <a:buNone/>
              <a:defRPr sz="1400"/>
            </a:lvl6pPr>
            <a:lvl7pPr marL="2742475" indent="0">
              <a:buNone/>
              <a:defRPr sz="1400"/>
            </a:lvl7pPr>
            <a:lvl8pPr marL="3199555" indent="0">
              <a:buNone/>
              <a:defRPr sz="1400"/>
            </a:lvl8pPr>
            <a:lvl9pPr marL="365663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04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4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38" indent="0">
              <a:buNone/>
              <a:defRPr sz="1600" b="1"/>
            </a:lvl4pPr>
            <a:lvl5pPr marL="1828316" indent="0">
              <a:buNone/>
              <a:defRPr sz="1600" b="1"/>
            </a:lvl5pPr>
            <a:lvl6pPr marL="2285397" indent="0">
              <a:buNone/>
              <a:defRPr sz="1600" b="1"/>
            </a:lvl6pPr>
            <a:lvl7pPr marL="2742475" indent="0">
              <a:buNone/>
              <a:defRPr sz="1600" b="1"/>
            </a:lvl7pPr>
            <a:lvl8pPr marL="3199555" indent="0">
              <a:buNone/>
              <a:defRPr sz="1600" b="1"/>
            </a:lvl8pPr>
            <a:lvl9pPr marL="3656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38" indent="0">
              <a:buNone/>
              <a:defRPr sz="1600" b="1"/>
            </a:lvl4pPr>
            <a:lvl5pPr marL="1828316" indent="0">
              <a:buNone/>
              <a:defRPr sz="1600" b="1"/>
            </a:lvl5pPr>
            <a:lvl6pPr marL="2285397" indent="0">
              <a:buNone/>
              <a:defRPr sz="1600" b="1"/>
            </a:lvl6pPr>
            <a:lvl7pPr marL="2742475" indent="0">
              <a:buNone/>
              <a:defRPr sz="1600" b="1"/>
            </a:lvl7pPr>
            <a:lvl8pPr marL="3199555" indent="0">
              <a:buNone/>
              <a:defRPr sz="1600" b="1"/>
            </a:lvl8pPr>
            <a:lvl9pPr marL="3656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4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6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53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0" indent="0">
              <a:buNone/>
              <a:defRPr sz="1200"/>
            </a:lvl2pPr>
            <a:lvl3pPr marL="914160" indent="0">
              <a:buNone/>
              <a:defRPr sz="1000"/>
            </a:lvl3pPr>
            <a:lvl4pPr marL="1371238" indent="0">
              <a:buNone/>
              <a:defRPr sz="900"/>
            </a:lvl4pPr>
            <a:lvl5pPr marL="1828316" indent="0">
              <a:buNone/>
              <a:defRPr sz="900"/>
            </a:lvl5pPr>
            <a:lvl6pPr marL="2285397" indent="0">
              <a:buNone/>
              <a:defRPr sz="900"/>
            </a:lvl6pPr>
            <a:lvl7pPr marL="2742475" indent="0">
              <a:buNone/>
              <a:defRPr sz="900"/>
            </a:lvl7pPr>
            <a:lvl8pPr marL="3199555" indent="0">
              <a:buNone/>
              <a:defRPr sz="900"/>
            </a:lvl8pPr>
            <a:lvl9pPr marL="3656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11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60" indent="0">
              <a:buNone/>
              <a:defRPr sz="2400"/>
            </a:lvl3pPr>
            <a:lvl4pPr marL="1371238" indent="0">
              <a:buNone/>
              <a:defRPr sz="2000"/>
            </a:lvl4pPr>
            <a:lvl5pPr marL="1828316" indent="0">
              <a:buNone/>
              <a:defRPr sz="2000"/>
            </a:lvl5pPr>
            <a:lvl6pPr marL="2285397" indent="0">
              <a:buNone/>
              <a:defRPr sz="2000"/>
            </a:lvl6pPr>
            <a:lvl7pPr marL="2742475" indent="0">
              <a:buNone/>
              <a:defRPr sz="2000"/>
            </a:lvl7pPr>
            <a:lvl8pPr marL="3199555" indent="0">
              <a:buNone/>
              <a:defRPr sz="2000"/>
            </a:lvl8pPr>
            <a:lvl9pPr marL="3656635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0" indent="0">
              <a:buNone/>
              <a:defRPr sz="1200"/>
            </a:lvl2pPr>
            <a:lvl3pPr marL="914160" indent="0">
              <a:buNone/>
              <a:defRPr sz="1000"/>
            </a:lvl3pPr>
            <a:lvl4pPr marL="1371238" indent="0">
              <a:buNone/>
              <a:defRPr sz="900"/>
            </a:lvl4pPr>
            <a:lvl5pPr marL="1828316" indent="0">
              <a:buNone/>
              <a:defRPr sz="900"/>
            </a:lvl5pPr>
            <a:lvl6pPr marL="2285397" indent="0">
              <a:buNone/>
              <a:defRPr sz="900"/>
            </a:lvl6pPr>
            <a:lvl7pPr marL="2742475" indent="0">
              <a:buNone/>
              <a:defRPr sz="900"/>
            </a:lvl7pPr>
            <a:lvl8pPr marL="3199555" indent="0">
              <a:buNone/>
              <a:defRPr sz="900"/>
            </a:lvl8pPr>
            <a:lvl9pPr marL="3656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58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8" rIns="91415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5pPr>
      <a:lvl6pPr marL="45708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6" charset="0"/>
        </a:defRPr>
      </a:lvl6pPr>
      <a:lvl7pPr marL="91416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6" charset="0"/>
        </a:defRPr>
      </a:lvl7pPr>
      <a:lvl8pPr marL="1371238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6" charset="0"/>
        </a:defRPr>
      </a:lvl8pPr>
      <a:lvl9pPr marL="1828316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6" charset="0"/>
        </a:defRPr>
      </a:lvl9pPr>
    </p:titleStyle>
    <p:bodyStyle>
      <a:lvl1pPr marL="339725" indent="-3397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25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39825" indent="-2254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597025" indent="-2254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4225" indent="-2254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3936" indent="-22854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015" indent="-22854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8095" indent="-22854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5175" indent="-22854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0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8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6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7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5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5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35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2900" y="274320"/>
            <a:ext cx="84582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/>
              <a:t>Midwest Big Data Hub</a:t>
            </a:r>
            <a:endParaRPr lang="en-US" sz="4100" b="1" kern="0" dirty="0" smtClean="0">
              <a:solidFill>
                <a:srgbClr val="000000"/>
              </a:solidFill>
              <a:latin typeface="Calibri"/>
              <a:ea typeface="+mn-ea"/>
              <a:cs typeface="+mn-cs"/>
              <a:sym typeface="Calibri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1583426"/>
            <a:ext cx="784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</a:bodyPr>
          <a:lstStyle/>
          <a:p>
            <a:pPr marL="342900" indent="-342900" defTabSz="82296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75000"/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Calibri" charset="0"/>
              </a:rPr>
              <a:t>Edward Seidel</a:t>
            </a:r>
          </a:p>
          <a:p>
            <a:pPr marL="342900" indent="-342900" defTabSz="82296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75000"/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Calibri" charset="0"/>
              </a:rPr>
              <a:t>Director, NCSA</a:t>
            </a:r>
          </a:p>
          <a:p>
            <a:pPr marL="342900" indent="-342900" defTabSz="82296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75000"/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Calibri" charset="0"/>
              </a:rPr>
              <a:t>Founder Prof. of Physics, Prof of Astronomy</a:t>
            </a:r>
          </a:p>
          <a:p>
            <a:pPr marL="342900" indent="-342900" defTabSz="82296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75000"/>
            </a:pPr>
            <a:endParaRPr lang="en-US" sz="2800" dirty="0" smtClean="0">
              <a:solidFill>
                <a:prstClr val="black"/>
              </a:solidFill>
              <a:latin typeface="Calibri"/>
              <a:ea typeface="+mn-ea"/>
              <a:cs typeface="+mn-cs"/>
              <a:sym typeface="Calibri" charset="0"/>
            </a:endParaRPr>
          </a:p>
          <a:p>
            <a:pPr marL="342900" indent="-342900" defTabSz="82296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75000"/>
            </a:pPr>
            <a:r>
              <a:rPr lang="en-US" sz="28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Calibri" charset="0"/>
              </a:rPr>
              <a:t>On behalf of the Midwest Big Data </a:t>
            </a:r>
            <a:r>
              <a:rPr lang="en-US" sz="28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Calibri" charset="0"/>
              </a:rPr>
              <a:t>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04E788-3E16-4219-8BC4-FD8699A4A8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2" name="Picture 11" descr="MBDH_Universit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68488"/>
            <a:ext cx="8153400" cy="12551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32362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Calibri"/>
                <a:sym typeface="Calibri" charset="0"/>
              </a:rPr>
              <a:t>Brian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  <a:sym typeface="Calibri" charset="0"/>
              </a:rPr>
              <a:t>Athey</a:t>
            </a:r>
            <a:r>
              <a:rPr lang="en-US" i="1" dirty="0">
                <a:solidFill>
                  <a:prstClr val="black"/>
                </a:solidFill>
                <a:latin typeface="Calibri"/>
                <a:sym typeface="Calibri" charset="0"/>
              </a:rPr>
              <a:t>  </a:t>
            </a:r>
            <a:r>
              <a:rPr lang="en-US" i="1" dirty="0" smtClean="0">
                <a:solidFill>
                  <a:prstClr val="black"/>
                </a:solidFill>
                <a:latin typeface="Calibri"/>
                <a:sym typeface="Calibri" charset="0"/>
              </a:rPr>
              <a:t>    Sarah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  <a:sym typeface="Calibri" charset="0"/>
              </a:rPr>
              <a:t>Nusser</a:t>
            </a:r>
            <a:r>
              <a:rPr lang="en-US" i="1" dirty="0">
                <a:solidFill>
                  <a:prstClr val="black"/>
                </a:solidFill>
                <a:latin typeface="Calibri"/>
                <a:sym typeface="Calibri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/>
                <a:sym typeface="Calibri" charset="0"/>
              </a:rPr>
              <a:t>	  Beth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  <a:sym typeface="Calibri" charset="0"/>
              </a:rPr>
              <a:t>Plale</a:t>
            </a:r>
            <a:r>
              <a:rPr lang="en-US" i="1" dirty="0" smtClean="0">
                <a:solidFill>
                  <a:prstClr val="black"/>
                </a:solidFill>
                <a:latin typeface="Calibri"/>
                <a:sym typeface="Calibri" charset="0"/>
              </a:rPr>
              <a:t>   Josh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  <a:sym typeface="Calibri" charset="0"/>
              </a:rPr>
              <a:t>Riedy</a:t>
            </a:r>
            <a:r>
              <a:rPr lang="en-US" i="1" dirty="0">
                <a:solidFill>
                  <a:prstClr val="black"/>
                </a:solidFill>
                <a:latin typeface="Calibri"/>
                <a:sym typeface="Calibri" charset="0"/>
              </a:rPr>
              <a:t>  </a:t>
            </a:r>
            <a:r>
              <a:rPr lang="en-US" i="1" dirty="0" smtClean="0">
                <a:solidFill>
                  <a:prstClr val="black"/>
                </a:solidFill>
                <a:latin typeface="Calibri"/>
                <a:sym typeface="Calibri" charset="0"/>
              </a:rPr>
              <a:t> Ed Seidel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94"/>
            <a:ext cx="8229600" cy="7159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71" y="914400"/>
            <a:ext cx="8229600" cy="4724400"/>
          </a:xfrm>
        </p:spPr>
        <p:txBody>
          <a:bodyPr/>
          <a:lstStyle/>
          <a:p>
            <a:pPr marL="339725" lvl="1" indent="-339725"/>
            <a:r>
              <a:rPr lang="en-US" sz="2400" dirty="0" smtClean="0"/>
              <a:t>MBDH is highly </a:t>
            </a:r>
            <a:r>
              <a:rPr lang="en-US" sz="2400" dirty="0"/>
              <a:t>integrative across all sectors from academia, governments, NGOs, and </a:t>
            </a:r>
            <a:r>
              <a:rPr lang="en-US" sz="2400" dirty="0" smtClean="0"/>
              <a:t>industry</a:t>
            </a:r>
          </a:p>
          <a:p>
            <a:pPr marL="739775" lvl="2" indent="-339725"/>
            <a:r>
              <a:rPr lang="en-US" dirty="0" smtClean="0"/>
              <a:t>Building collaborations around grand challenges in science and society, focused on Midwest region</a:t>
            </a:r>
          </a:p>
          <a:p>
            <a:pPr marL="739775" lvl="2" indent="-339725"/>
            <a:r>
              <a:rPr lang="en-US" dirty="0" smtClean="0"/>
              <a:t>Helping to automate big data life cycle</a:t>
            </a:r>
          </a:p>
          <a:p>
            <a:pPr marL="739775" lvl="2" indent="-339725"/>
            <a:r>
              <a:rPr lang="en-US" dirty="0" err="1" smtClean="0"/>
              <a:t>Enablign</a:t>
            </a:r>
            <a:r>
              <a:rPr lang="en-US" dirty="0" smtClean="0"/>
              <a:t> access to and increasing use of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aassets</a:t>
            </a:r>
            <a:endParaRPr lang="en-US" dirty="0" smtClean="0"/>
          </a:p>
          <a:p>
            <a:r>
              <a:rPr lang="en-US" dirty="0" smtClean="0"/>
              <a:t>Regional </a:t>
            </a:r>
            <a:r>
              <a:rPr lang="en-US" dirty="0"/>
              <a:t>structure to bring together communities across region, nation</a:t>
            </a:r>
          </a:p>
          <a:p>
            <a:pPr lvl="1"/>
            <a:r>
              <a:rPr lang="en-US" dirty="0" smtClean="0"/>
              <a:t>Focus on problems of the region, and beyond</a:t>
            </a:r>
          </a:p>
          <a:p>
            <a:pPr lvl="1"/>
            <a:r>
              <a:rPr lang="en-US" dirty="0" smtClean="0"/>
              <a:t>Working </a:t>
            </a:r>
            <a:r>
              <a:rPr lang="en-US" dirty="0"/>
              <a:t>groups formed, interim steering committee, workshops </a:t>
            </a:r>
            <a:r>
              <a:rPr lang="en-US" dirty="0" smtClean="0"/>
              <a:t>planned</a:t>
            </a:r>
          </a:p>
          <a:p>
            <a:r>
              <a:rPr lang="en-US" dirty="0" smtClean="0"/>
              <a:t>We are starting to prepare for first NSF spoke solicitation</a:t>
            </a:r>
          </a:p>
          <a:p>
            <a:pPr lvl="1"/>
            <a:r>
              <a:rPr lang="en-US" dirty="0" smtClean="0"/>
              <a:t>Join us!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17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71596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SEEDCorn</a:t>
            </a:r>
            <a:r>
              <a:rPr lang="en-US" dirty="0">
                <a:solidFill>
                  <a:schemeClr val="tx1"/>
                </a:solidFill>
              </a:rPr>
              <a:t>: Sustainable </a:t>
            </a:r>
            <a:r>
              <a:rPr lang="en-US" dirty="0" smtClean="0">
                <a:solidFill>
                  <a:schemeClr val="tx1"/>
                </a:solidFill>
              </a:rPr>
              <a:t>Enabling Environment </a:t>
            </a:r>
            <a:r>
              <a:rPr lang="en-US" dirty="0">
                <a:solidFill>
                  <a:schemeClr val="tx1"/>
                </a:solidFill>
              </a:rPr>
              <a:t>for Data </a:t>
            </a:r>
            <a:r>
              <a:rPr lang="en-US" dirty="0" smtClean="0">
                <a:solidFill>
                  <a:schemeClr val="tx1"/>
                </a:solidFill>
              </a:rPr>
              <a:t>Collaboration (aka MBDH)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72484"/>
          </a:xfrm>
        </p:spPr>
        <p:txBody>
          <a:bodyPr/>
          <a:lstStyle/>
          <a:p>
            <a:r>
              <a:rPr lang="en-US" dirty="0" smtClean="0"/>
              <a:t>A partnership of academia, government, industry, nonprofits</a:t>
            </a:r>
          </a:p>
          <a:p>
            <a:r>
              <a:rPr lang="en-US" dirty="0" smtClean="0"/>
              <a:t>Over </a:t>
            </a:r>
            <a:r>
              <a:rPr lang="en-US" dirty="0" smtClean="0"/>
              <a:t>100 partners </a:t>
            </a:r>
            <a:r>
              <a:rPr lang="en-US" dirty="0" smtClean="0"/>
              <a:t>already</a:t>
            </a:r>
            <a:endParaRPr lang="en-US" dirty="0" smtClean="0"/>
          </a:p>
          <a:p>
            <a:pPr lvl="1"/>
            <a:r>
              <a:rPr lang="en-US" dirty="0" smtClean="0"/>
              <a:t>Colleges, Universities, Medical Centers, of all </a:t>
            </a:r>
            <a:r>
              <a:rPr lang="en-US" dirty="0" smtClean="0"/>
              <a:t>types</a:t>
            </a:r>
            <a:endParaRPr lang="en-US" dirty="0" smtClean="0"/>
          </a:p>
          <a:p>
            <a:pPr lvl="1"/>
            <a:r>
              <a:rPr lang="en-US" dirty="0" smtClean="0"/>
              <a:t>Industry, </a:t>
            </a:r>
            <a:r>
              <a:rPr lang="en-US" dirty="0" smtClean="0"/>
              <a:t>Non-profits, NGOs</a:t>
            </a:r>
            <a:endParaRPr lang="en-US" dirty="0" smtClean="0"/>
          </a:p>
          <a:p>
            <a:pPr lvl="1"/>
            <a:r>
              <a:rPr lang="en-US" dirty="0" smtClean="0"/>
              <a:t>States, </a:t>
            </a:r>
            <a:r>
              <a:rPr lang="en-US" dirty="0"/>
              <a:t>c</a:t>
            </a:r>
            <a:r>
              <a:rPr lang="en-US" dirty="0" smtClean="0"/>
              <a:t>ities, communities</a:t>
            </a:r>
          </a:p>
        </p:txBody>
      </p:sp>
      <p:pic>
        <p:nvPicPr>
          <p:cNvPr id="5" name="Picture 4" descr="MBDH_Universit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143000"/>
            <a:ext cx="6223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Spokes </a:t>
            </a:r>
            <a:r>
              <a:rPr lang="en-US" i="1" dirty="0" smtClean="0">
                <a:solidFill>
                  <a:schemeClr val="tx1"/>
                </a:solidFill>
              </a:rPr>
              <a:t>Currently</a:t>
            </a:r>
            <a:r>
              <a:rPr lang="en-US" dirty="0" smtClean="0">
                <a:solidFill>
                  <a:schemeClr val="tx1"/>
                </a:solidFill>
              </a:rPr>
              <a:t> Identified by MBDH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(Leaders across </a:t>
            </a:r>
            <a:r>
              <a:rPr lang="en-US" sz="2400" i="1" dirty="0" err="1" smtClean="0">
                <a:solidFill>
                  <a:schemeClr val="tx1"/>
                </a:solidFill>
              </a:rPr>
              <a:t>midwest</a:t>
            </a:r>
            <a:r>
              <a:rPr lang="en-US" sz="2400" i="1" dirty="0" smtClean="0">
                <a:solidFill>
                  <a:schemeClr val="tx1"/>
                </a:solidFill>
              </a:rPr>
              <a:t> for each area!)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004047"/>
            <a:ext cx="8436166" cy="5867400"/>
          </a:xfrm>
        </p:spPr>
        <p:txBody>
          <a:bodyPr/>
          <a:lstStyle/>
          <a:p>
            <a:pPr lvl="1"/>
            <a:r>
              <a:rPr lang="en-US" b="1" dirty="0" smtClean="0"/>
              <a:t>Network </a:t>
            </a:r>
            <a:r>
              <a:rPr lang="en-US" b="1" dirty="0" smtClean="0"/>
              <a:t>Science</a:t>
            </a:r>
          </a:p>
          <a:p>
            <a:pPr lvl="2"/>
            <a:r>
              <a:rPr lang="en-US" i="1" dirty="0"/>
              <a:t>Including Data Intensive Research in the Social, Behavioral, and Economic Sciences</a:t>
            </a:r>
            <a:r>
              <a:rPr lang="is-IS" i="1" dirty="0" smtClean="0"/>
              <a:t>….</a:t>
            </a:r>
            <a:endParaRPr lang="en-US" dirty="0" smtClean="0"/>
          </a:p>
          <a:p>
            <a:pPr lvl="1"/>
            <a:r>
              <a:rPr lang="en-US" b="1" dirty="0" smtClean="0"/>
              <a:t>Urban </a:t>
            </a:r>
            <a:r>
              <a:rPr lang="en-US" b="1" dirty="0" smtClean="0"/>
              <a:t>Science</a:t>
            </a:r>
            <a:endParaRPr lang="en-US" b="1" dirty="0" smtClean="0"/>
          </a:p>
          <a:p>
            <a:pPr lvl="2"/>
            <a:r>
              <a:rPr lang="en-US" i="1" dirty="0" smtClean="0"/>
              <a:t>Including Smart </a:t>
            </a:r>
            <a:r>
              <a:rPr lang="en-US" i="1" dirty="0"/>
              <a:t>and Connected </a:t>
            </a:r>
            <a:r>
              <a:rPr lang="en-US" i="1" dirty="0" smtClean="0"/>
              <a:t>Communities</a:t>
            </a:r>
            <a:r>
              <a:rPr lang="is-IS" i="1" dirty="0" smtClean="0"/>
              <a:t>…</a:t>
            </a:r>
            <a:endParaRPr lang="en-US" i="1" dirty="0" smtClean="0"/>
          </a:p>
          <a:p>
            <a:pPr lvl="1"/>
            <a:r>
              <a:rPr lang="en-US" b="1" dirty="0" smtClean="0"/>
              <a:t>Business </a:t>
            </a:r>
            <a:r>
              <a:rPr lang="en-US" b="1" dirty="0" smtClean="0"/>
              <a:t>Analytics</a:t>
            </a:r>
            <a:endParaRPr lang="en-US" b="1" dirty="0" smtClean="0"/>
          </a:p>
          <a:p>
            <a:pPr lvl="1"/>
            <a:r>
              <a:rPr lang="en-US" b="1" dirty="0" smtClean="0"/>
              <a:t>Digital </a:t>
            </a:r>
            <a:r>
              <a:rPr lang="en-US" b="1" dirty="0" smtClean="0"/>
              <a:t>Agriculture</a:t>
            </a:r>
            <a:endParaRPr lang="en-US" b="1" dirty="0" smtClean="0"/>
          </a:p>
          <a:p>
            <a:pPr lvl="1"/>
            <a:r>
              <a:rPr lang="en-US" b="1" dirty="0" smtClean="0"/>
              <a:t>Transportation</a:t>
            </a:r>
            <a:endParaRPr lang="en-US" b="1" dirty="0" smtClean="0"/>
          </a:p>
          <a:p>
            <a:pPr lvl="1"/>
            <a:r>
              <a:rPr lang="en-US" b="1" dirty="0" smtClean="0"/>
              <a:t>Advanced </a:t>
            </a:r>
            <a:r>
              <a:rPr lang="en-US" b="1" dirty="0" smtClean="0"/>
              <a:t>Manufacturing</a:t>
            </a:r>
            <a:endParaRPr lang="en-US" b="1" dirty="0" smtClean="0"/>
          </a:p>
          <a:p>
            <a:pPr lvl="1"/>
            <a:r>
              <a:rPr lang="en-US" b="1" dirty="0" smtClean="0"/>
              <a:t>Food, Energy, Water</a:t>
            </a:r>
            <a:endParaRPr lang="en-US" b="1" dirty="0" smtClean="0"/>
          </a:p>
          <a:p>
            <a:pPr lvl="1"/>
            <a:r>
              <a:rPr lang="en-US" b="1" dirty="0" smtClean="0"/>
              <a:t>Healthcare &amp; Biomedical </a:t>
            </a:r>
            <a:r>
              <a:rPr lang="en-US" b="1" dirty="0" smtClean="0"/>
              <a:t>Research</a:t>
            </a:r>
          </a:p>
          <a:p>
            <a:pPr lvl="2"/>
            <a:r>
              <a:rPr lang="en-US" i="1" dirty="0" smtClean="0"/>
              <a:t>Including neuroscience</a:t>
            </a:r>
            <a:r>
              <a:rPr lang="is-IS" i="1" dirty="0" smtClean="0"/>
              <a:t>…</a:t>
            </a:r>
            <a:endParaRPr lang="en-US" i="1" dirty="0" smtClean="0"/>
          </a:p>
          <a:p>
            <a:pPr lvl="1"/>
            <a:r>
              <a:rPr lang="en-US" b="1" dirty="0" smtClean="0"/>
              <a:t>Others as proposed</a:t>
            </a:r>
            <a:r>
              <a:rPr lang="is-IS" b="1" dirty="0" smtClean="0"/>
              <a:t>…</a:t>
            </a:r>
          </a:p>
          <a:p>
            <a:pPr lvl="2"/>
            <a:r>
              <a:rPr lang="en-US" i="1" dirty="0" smtClean="0"/>
              <a:t>Including Data </a:t>
            </a:r>
            <a:r>
              <a:rPr lang="en-US" i="1" dirty="0"/>
              <a:t>Privacy 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59275" y="2971800"/>
            <a:ext cx="3184725" cy="3203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0805" y="5973261"/>
            <a:ext cx="3481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Spokes </a:t>
            </a:r>
            <a:r>
              <a:rPr lang="en-US" i="1" smtClean="0"/>
              <a:t>are supported by the Hub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066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Crosscutting Rings Supported by MBDH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7848600" cy="4724400"/>
          </a:xfrm>
        </p:spPr>
        <p:txBody>
          <a:bodyPr/>
          <a:lstStyle/>
          <a:p>
            <a:r>
              <a:rPr lang="en-US" b="1" dirty="0"/>
              <a:t>Data </a:t>
            </a:r>
            <a:r>
              <a:rPr lang="en-US" b="1" dirty="0" smtClean="0"/>
              <a:t>Science</a:t>
            </a:r>
            <a:endParaRPr lang="en-US" b="1" dirty="0" smtClean="0"/>
          </a:p>
          <a:p>
            <a:pPr lvl="1"/>
            <a:r>
              <a:rPr lang="en-US" i="1" dirty="0" smtClean="0"/>
              <a:t>Including Data </a:t>
            </a:r>
            <a:r>
              <a:rPr lang="en-US" i="1" dirty="0"/>
              <a:t>Intensive </a:t>
            </a:r>
            <a:r>
              <a:rPr lang="en-US" i="1" dirty="0" smtClean="0"/>
              <a:t>Research in </a:t>
            </a:r>
            <a:r>
              <a:rPr lang="en-US" i="1" dirty="0"/>
              <a:t>the Social, Behavioral, and Economic </a:t>
            </a:r>
            <a:r>
              <a:rPr lang="en-US" i="1" dirty="0" smtClean="0"/>
              <a:t>Sciences</a:t>
            </a:r>
            <a:r>
              <a:rPr lang="is-IS" i="1" dirty="0" smtClean="0"/>
              <a:t>…</a:t>
            </a:r>
            <a:endParaRPr lang="en-US" i="1" dirty="0" smtClean="0"/>
          </a:p>
          <a:p>
            <a:pPr lvl="1"/>
            <a:r>
              <a:rPr lang="en-US" i="1" dirty="0"/>
              <a:t>Replicability and Reproducibility in Data Science </a:t>
            </a:r>
            <a:endParaRPr lang="en-US" dirty="0" smtClean="0"/>
          </a:p>
          <a:p>
            <a:r>
              <a:rPr lang="en-US" b="1" dirty="0" smtClean="0"/>
              <a:t>Education</a:t>
            </a:r>
          </a:p>
          <a:p>
            <a:pPr lvl="1"/>
            <a:r>
              <a:rPr lang="en-US" i="1" dirty="0" smtClean="0"/>
              <a:t>Including new approaches to STEM learning environments</a:t>
            </a:r>
            <a:r>
              <a:rPr lang="is-IS" i="1" dirty="0" smtClean="0"/>
              <a:t>…</a:t>
            </a:r>
            <a:r>
              <a:rPr lang="en-US" i="1" dirty="0" smtClean="0"/>
              <a:t> </a:t>
            </a:r>
          </a:p>
          <a:p>
            <a:r>
              <a:rPr lang="en-US" b="1" dirty="0" smtClean="0"/>
              <a:t>Data </a:t>
            </a:r>
            <a:r>
              <a:rPr lang="en-US" b="1" dirty="0"/>
              <a:t>Tools and </a:t>
            </a:r>
            <a:r>
              <a:rPr lang="en-US" b="1" dirty="0" smtClean="0"/>
              <a:t>Services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67400" y="3816733"/>
            <a:ext cx="2727525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6010835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Rings are cross-cutting, supporting all spokes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948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Goals and </a:t>
            </a:r>
            <a:r>
              <a:rPr lang="en-US" dirty="0" smtClean="0">
                <a:solidFill>
                  <a:schemeClr val="tx1"/>
                </a:solidFill>
              </a:rPr>
              <a:t>Outcomes/Impacts </a:t>
            </a:r>
            <a:r>
              <a:rPr lang="en-US" dirty="0" smtClean="0">
                <a:solidFill>
                  <a:schemeClr val="tx1"/>
                </a:solidFill>
              </a:rPr>
              <a:t>Expected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22324"/>
            <a:ext cx="8915400" cy="4724400"/>
          </a:xfrm>
        </p:spPr>
        <p:txBody>
          <a:bodyPr/>
          <a:lstStyle/>
          <a:p>
            <a:r>
              <a:rPr lang="en-US" sz="2800" dirty="0"/>
              <a:t>S</a:t>
            </a:r>
            <a:r>
              <a:rPr lang="en-US" sz="2800" dirty="0" smtClean="0"/>
              <a:t>trengthening</a:t>
            </a:r>
            <a:r>
              <a:rPr lang="en-US" sz="2800" dirty="0"/>
              <a:t>, creating and securing funding </a:t>
            </a:r>
            <a:r>
              <a:rPr lang="en-US" sz="2800" dirty="0" smtClean="0"/>
              <a:t>numerous</a:t>
            </a:r>
            <a:r>
              <a:rPr lang="en-US" sz="2800" dirty="0" smtClean="0"/>
              <a:t> </a:t>
            </a:r>
            <a:r>
              <a:rPr lang="en-US" sz="2800" dirty="0"/>
              <a:t>new public-private </a:t>
            </a:r>
            <a:r>
              <a:rPr lang="en-US" sz="2800" dirty="0" smtClean="0"/>
              <a:t>partnerships</a:t>
            </a:r>
          </a:p>
          <a:p>
            <a:pPr lvl="1"/>
            <a:r>
              <a:rPr lang="en-US" sz="2400" dirty="0" smtClean="0"/>
              <a:t>Additional funding from agencies (NSF, NIH, DOE, </a:t>
            </a:r>
            <a:r>
              <a:rPr lang="en-US" sz="2400" dirty="0" smtClean="0"/>
              <a:t>NIST, USDA</a:t>
            </a:r>
            <a:r>
              <a:rPr lang="is-IS" sz="2400" dirty="0" smtClean="0"/>
              <a:t>…), </a:t>
            </a:r>
            <a:r>
              <a:rPr lang="is-IS" sz="2400" dirty="0" smtClean="0"/>
              <a:t>NGOs, governments, industry will be </a:t>
            </a:r>
            <a:r>
              <a:rPr lang="is-IS" sz="2400" dirty="0" smtClean="0"/>
              <a:t>sought</a:t>
            </a:r>
            <a:endParaRPr lang="en-US" sz="2400" dirty="0" smtClean="0"/>
          </a:p>
          <a:p>
            <a:r>
              <a:rPr lang="en-US" sz="2800" dirty="0"/>
              <a:t>A</a:t>
            </a:r>
            <a:r>
              <a:rPr lang="en-US" sz="2800" dirty="0" smtClean="0"/>
              <a:t>ccelerating </a:t>
            </a:r>
            <a:r>
              <a:rPr lang="en-US" sz="2800" dirty="0"/>
              <a:t>technology transfer </a:t>
            </a:r>
            <a:r>
              <a:rPr lang="en-US" sz="2800" dirty="0" smtClean="0"/>
              <a:t>projects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ntroducing </a:t>
            </a:r>
            <a:r>
              <a:rPr lang="en-US" sz="2800" dirty="0"/>
              <a:t>new Big Data educational activities into universities, industry and </a:t>
            </a:r>
            <a:r>
              <a:rPr lang="en-US" sz="2800" dirty="0" smtClean="0"/>
              <a:t>government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ata </a:t>
            </a:r>
            <a:r>
              <a:rPr lang="en-US" sz="2400" dirty="0"/>
              <a:t>policies, management, </a:t>
            </a:r>
            <a:r>
              <a:rPr lang="en-US" sz="2400" dirty="0" smtClean="0"/>
              <a:t>and </a:t>
            </a:r>
            <a:r>
              <a:rPr lang="en-US" sz="2400" dirty="0"/>
              <a:t>best </a:t>
            </a:r>
            <a:r>
              <a:rPr lang="en-US" sz="2400" dirty="0" smtClean="0"/>
              <a:t>practices with real data for real impact</a:t>
            </a:r>
          </a:p>
          <a:p>
            <a:pPr lvl="1"/>
            <a:r>
              <a:rPr lang="en-US" sz="2400" dirty="0" smtClean="0"/>
              <a:t>Will involve, train many young data scientists</a:t>
            </a:r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99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Goals and </a:t>
            </a:r>
            <a:r>
              <a:rPr lang="en-US" dirty="0" smtClean="0">
                <a:solidFill>
                  <a:schemeClr val="tx1"/>
                </a:solidFill>
              </a:rPr>
              <a:t>Outcomes/Impacts </a:t>
            </a:r>
            <a:r>
              <a:rPr lang="en-US" dirty="0" smtClean="0">
                <a:solidFill>
                  <a:schemeClr val="tx1"/>
                </a:solidFill>
              </a:rPr>
              <a:t>Expected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22324"/>
            <a:ext cx="8915400" cy="4724400"/>
          </a:xfrm>
        </p:spPr>
        <p:txBody>
          <a:bodyPr/>
          <a:lstStyle/>
          <a:p>
            <a:r>
              <a:rPr lang="en-US" dirty="0"/>
              <a:t>Starting </a:t>
            </a:r>
            <a:r>
              <a:rPr lang="en-US" b="1" i="1" dirty="0"/>
              <a:t>pilots</a:t>
            </a:r>
            <a:r>
              <a:rPr lang="en-US" dirty="0"/>
              <a:t> in data </a:t>
            </a:r>
            <a:r>
              <a:rPr lang="en-US" dirty="0" smtClean="0"/>
              <a:t>environments (</a:t>
            </a:r>
            <a:r>
              <a:rPr lang="en-US" dirty="0" err="1" smtClean="0"/>
              <a:t>SEEDCorn</a:t>
            </a:r>
            <a:r>
              <a:rPr lang="en-US" dirty="0" smtClean="0"/>
              <a:t>!)</a:t>
            </a:r>
            <a:endParaRPr lang="en-US" dirty="0"/>
          </a:p>
          <a:p>
            <a:pPr lvl="1"/>
            <a:r>
              <a:rPr lang="en-US" dirty="0" smtClean="0"/>
              <a:t>Collaborations will come together to develop and test new approaches to data sharing, policies, algorithms</a:t>
            </a:r>
          </a:p>
          <a:p>
            <a:pPr lvl="1"/>
            <a:r>
              <a:rPr lang="en-US" dirty="0" smtClean="0"/>
              <a:t>Will work with various organizations to test pilots with real data</a:t>
            </a:r>
          </a:p>
          <a:p>
            <a:pPr lvl="2"/>
            <a:r>
              <a:rPr lang="en-US" dirty="0" smtClean="0"/>
              <a:t>For example: helping </a:t>
            </a:r>
            <a:r>
              <a:rPr lang="en-US" dirty="0"/>
              <a:t>farmers balance productivity and sustainability with detailed data on crop growth, soil </a:t>
            </a:r>
            <a:r>
              <a:rPr lang="en-US" dirty="0" smtClean="0"/>
              <a:t>conditions &amp; environment</a:t>
            </a:r>
          </a:p>
          <a:p>
            <a:pPr lvl="2"/>
            <a:r>
              <a:rPr lang="en-US" dirty="0" smtClean="0"/>
              <a:t>Research </a:t>
            </a:r>
            <a:r>
              <a:rPr lang="en-US" dirty="0"/>
              <a:t>Data Alliance (RDA), National Data Service (NDS), </a:t>
            </a:r>
            <a:r>
              <a:rPr lang="en-US" dirty="0" smtClean="0"/>
              <a:t>other orgs</a:t>
            </a:r>
            <a:r>
              <a:rPr lang="is-IS" dirty="0" smtClean="0"/>
              <a:t>.  HPC centers supporting pilots</a:t>
            </a:r>
            <a:endParaRPr lang="is-IS" dirty="0"/>
          </a:p>
          <a:p>
            <a:r>
              <a:rPr lang="en-US" dirty="0" smtClean="0"/>
              <a:t>Developing </a:t>
            </a:r>
            <a:r>
              <a:rPr lang="en-US" dirty="0"/>
              <a:t>and implementing new sustainability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Models for long term data stewardship, private-public partnerships, educational practice</a:t>
            </a:r>
          </a:p>
          <a:p>
            <a:pPr lvl="1"/>
            <a:r>
              <a:rPr lang="en-US" dirty="0" smtClean="0"/>
              <a:t>Different approaches will be needed!</a:t>
            </a: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43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71" y="228600"/>
            <a:ext cx="8229600" cy="7159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are just getting started!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562"/>
            <a:ext cx="8229600" cy="4237038"/>
          </a:xfrm>
        </p:spPr>
        <p:txBody>
          <a:bodyPr/>
          <a:lstStyle/>
          <a:p>
            <a:r>
              <a:rPr lang="en-US" dirty="0" smtClean="0"/>
              <a:t>We are </a:t>
            </a:r>
            <a:r>
              <a:rPr lang="en-US" dirty="0" err="1" smtClean="0"/>
              <a:t>bootstrappping</a:t>
            </a:r>
            <a:r>
              <a:rPr lang="en-US" dirty="0" smtClean="0"/>
              <a:t> our way to function</a:t>
            </a:r>
          </a:p>
          <a:p>
            <a:pPr lvl="1"/>
            <a:r>
              <a:rPr lang="en-US" dirty="0" smtClean="0"/>
              <a:t>Executive Director sought!</a:t>
            </a:r>
          </a:p>
          <a:p>
            <a:pPr lvl="1"/>
            <a:r>
              <a:rPr lang="en-US" dirty="0" smtClean="0"/>
              <a:t>You are invited to join!</a:t>
            </a:r>
          </a:p>
          <a:p>
            <a:r>
              <a:rPr lang="en-US" dirty="0" smtClean="0"/>
              <a:t>Our initial planning involves a series of startup meetings beginning in January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Check out our website at </a:t>
            </a:r>
            <a:r>
              <a:rPr lang="is-IS" b="1" dirty="0" smtClean="0"/>
              <a:t>midwestbigdatahub.org</a:t>
            </a:r>
          </a:p>
          <a:p>
            <a:pPr lvl="1"/>
            <a:r>
              <a:rPr lang="is-IS" dirty="0" smtClean="0"/>
              <a:t>White papers, </a:t>
            </a:r>
            <a:r>
              <a:rPr lang="is-IS" i="1" dirty="0" smtClean="0"/>
              <a:t>interim</a:t>
            </a:r>
            <a:r>
              <a:rPr lang="is-IS" dirty="0" smtClean="0"/>
              <a:t> steering group leadership, and more...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Timeline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the Hubs begin!!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04800"/>
            <a:ext cx="3187700" cy="36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71" y="152400"/>
            <a:ext cx="8229600" cy="7159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Near-term Dates for Hub Actions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24" y="899738"/>
            <a:ext cx="8243047" cy="5196262"/>
          </a:xfrm>
        </p:spPr>
        <p:txBody>
          <a:bodyPr/>
          <a:lstStyle/>
          <a:p>
            <a:r>
              <a:rPr lang="en-US" dirty="0" smtClean="0"/>
              <a:t>Nov 6: Steering Committee mails</a:t>
            </a:r>
          </a:p>
          <a:p>
            <a:r>
              <a:rPr lang="en-US" dirty="0" smtClean="0"/>
              <a:t>Nov 9: Mailing entire collaboration with guidelines for how to propose MBDH activities</a:t>
            </a:r>
          </a:p>
          <a:p>
            <a:pPr lvl="1"/>
            <a:r>
              <a:rPr lang="en-US" dirty="0" smtClean="0"/>
              <a:t>If not already involved, sign up on website if want to receive this</a:t>
            </a:r>
          </a:p>
          <a:p>
            <a:r>
              <a:rPr lang="en-US" dirty="0" smtClean="0"/>
              <a:t>Dec 9: Draft LOI due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roposers to coordinate with spoke leads if appropriate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dditional document describing how you leverage hub assets, what you expect, what data collections you might bring, and more</a:t>
            </a:r>
            <a:r>
              <a:rPr lang="is-IS" dirty="0" smtClean="0"/>
              <a:t>…see website and mail for details</a:t>
            </a:r>
          </a:p>
          <a:p>
            <a:r>
              <a:rPr lang="is-IS" dirty="0" smtClean="0"/>
              <a:t>Dec 16:  Hub governance team meet in Chicago to plan</a:t>
            </a:r>
          </a:p>
          <a:p>
            <a:r>
              <a:rPr lang="is-IS" dirty="0" smtClean="0"/>
              <a:t>Mid January:  First All Hands meeting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a-template-17">
  <a:themeElements>
    <a:clrScheme name="NCSA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336699"/>
      </a:accent1>
      <a:accent2>
        <a:srgbClr val="3399FF"/>
      </a:accent2>
      <a:accent3>
        <a:srgbClr val="CCCC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sa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csa-template 1">
        <a:dk1>
          <a:srgbClr val="4E5782"/>
        </a:dk1>
        <a:lt1>
          <a:srgbClr val="FFFFFF"/>
        </a:lt1>
        <a:dk2>
          <a:srgbClr val="0C519C"/>
        </a:dk2>
        <a:lt2>
          <a:srgbClr val="DDDDDD"/>
        </a:lt2>
        <a:accent1>
          <a:srgbClr val="E1ECFF"/>
        </a:accent1>
        <a:accent2>
          <a:srgbClr val="1491F8"/>
        </a:accent2>
        <a:accent3>
          <a:srgbClr val="FFFFFF"/>
        </a:accent3>
        <a:accent4>
          <a:srgbClr val="41496E"/>
        </a:accent4>
        <a:accent5>
          <a:srgbClr val="EEF4FF"/>
        </a:accent5>
        <a:accent6>
          <a:srgbClr val="1183E1"/>
        </a:accent6>
        <a:hlink>
          <a:srgbClr val="5EB3EC"/>
        </a:hlink>
        <a:folHlink>
          <a:srgbClr val="9CB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13266</TotalTime>
  <Words>611</Words>
  <Application>Microsoft Macintosh PowerPoint</Application>
  <PresentationFormat>On-screen Show (4:3)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ＭＳ Ｐゴシック</vt:lpstr>
      <vt:lpstr>Arial</vt:lpstr>
      <vt:lpstr>ncsa-template-17</vt:lpstr>
      <vt:lpstr>PowerPoint Presentation</vt:lpstr>
      <vt:lpstr>SEEDCorn: Sustainable Enabling Environment for Data Collaboration (aka MBDH)</vt:lpstr>
      <vt:lpstr>Spokes Currently Identified by MBDH (Leaders across midwest for each area!)</vt:lpstr>
      <vt:lpstr>Crosscutting Rings Supported by MBDH</vt:lpstr>
      <vt:lpstr>Goals and Outcomes/Impacts Expected</vt:lpstr>
      <vt:lpstr>Goals and Outcomes/Impacts Expected</vt:lpstr>
      <vt:lpstr>We are just getting started!</vt:lpstr>
      <vt:lpstr>Timeline</vt:lpstr>
      <vt:lpstr>Key Near-term Dates for Hub Actions</vt:lpstr>
      <vt:lpstr>Summary</vt:lpstr>
    </vt:vector>
  </TitlesOfParts>
  <Company>NCSA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Blake Harvey</dc:creator>
  <cp:lastModifiedBy>Seidel, Edward</cp:lastModifiedBy>
  <cp:revision>584</cp:revision>
  <dcterms:created xsi:type="dcterms:W3CDTF">2012-11-08T17:33:43Z</dcterms:created>
  <dcterms:modified xsi:type="dcterms:W3CDTF">2015-11-05T14:55:45Z</dcterms:modified>
</cp:coreProperties>
</file>